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21"/>
  </p:notesMasterIdLst>
  <p:handoutMasterIdLst>
    <p:handoutMasterId r:id="rId22"/>
  </p:handoutMasterIdLst>
  <p:sldIdLst>
    <p:sldId id="308" r:id="rId4"/>
    <p:sldId id="309" r:id="rId5"/>
    <p:sldId id="317" r:id="rId6"/>
    <p:sldId id="310" r:id="rId7"/>
    <p:sldId id="312" r:id="rId8"/>
    <p:sldId id="320" r:id="rId9"/>
    <p:sldId id="313" r:id="rId10"/>
    <p:sldId id="321" r:id="rId11"/>
    <p:sldId id="314" r:id="rId12"/>
    <p:sldId id="686" r:id="rId13"/>
    <p:sldId id="316" r:id="rId14"/>
    <p:sldId id="322" r:id="rId15"/>
    <p:sldId id="323" r:id="rId16"/>
    <p:sldId id="262" r:id="rId17"/>
    <p:sldId id="324" r:id="rId18"/>
    <p:sldId id="318" r:id="rId19"/>
    <p:sldId id="688" r:id="rId20"/>
  </p:sldIdLst>
  <p:sldSz cx="12192000" cy="6858000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19" autoAdjust="0"/>
    <p:restoredTop sz="88152"/>
  </p:normalViewPr>
  <p:slideViewPr>
    <p:cSldViewPr snapToGrid="0" snapToObjects="1">
      <p:cViewPr varScale="1">
        <p:scale>
          <a:sx n="108" d="100"/>
          <a:sy n="108" d="100"/>
        </p:scale>
        <p:origin x="1400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Bridge collapses, Canal blockage, 80+ percent of global trade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59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Cybersecurity: Ransomware attacks, GPS Spoofing crashes/taking ships/on land, increased government focus with new regulation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54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3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569D7-046F-23C5-CCF0-A12D0B019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F47A0-4A92-AF03-BF2B-4BA100B8F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4C5D9-8A78-DFC5-4545-4AF9B3820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70D90-21FA-46AA-37BB-E24BABAB1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1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Almost all I talked about, is done by my research group, CPSec Lab, shown here through a drone-captured photo!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11/17/25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11/17/25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9FFDC-0B5C-8E95-AE64-F3381F454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B16B-789A-CBF3-9EF1-534E7FD7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Maritime Cybersecurity in the </a:t>
            </a:r>
            <a:r>
              <a:rPr lang="en-US" dirty="0" err="1"/>
              <a:t>CPSec</a:t>
            </a:r>
            <a:r>
              <a:rPr lang="en-US" dirty="0"/>
              <a:t>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AB9A2-4D4E-7C4F-46D5-9F78259D3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36" y="4338172"/>
            <a:ext cx="6281928" cy="107507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Raheem Beyah, Animesh </a:t>
            </a:r>
            <a:r>
              <a:rPr lang="en-US" dirty="0" err="1"/>
              <a:t>Chhotaray</a:t>
            </a:r>
            <a:r>
              <a:rPr lang="en-US" dirty="0"/>
              <a:t>, Frank Li, Ryan Pickren, Anna Raymaker, Ryan Von Brock, Saman </a:t>
            </a:r>
            <a:r>
              <a:rPr lang="en-US" dirty="0" err="1"/>
              <a:t>Zonouz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4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C2EC6-40FB-6E45-33A1-CA3EC5D4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7F54-2C4C-523B-05B4-D3F2CBDD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Progress: Military Mariner User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A03D7-B98C-0106-7683-C506B6C45C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30000" cy="4225652"/>
          </a:xfrm>
        </p:spPr>
        <p:txBody>
          <a:bodyPr>
            <a:normAutofit/>
          </a:bodyPr>
          <a:lstStyle/>
          <a:p>
            <a:r>
              <a:rPr lang="en-US" dirty="0"/>
              <a:t>5 interviews with Coast Guard deck watch officers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Early Insights:</a:t>
            </a:r>
          </a:p>
          <a:p>
            <a:r>
              <a:rPr lang="en-US" dirty="0"/>
              <a:t>Military systems introduce new vulnerabilities and </a:t>
            </a:r>
            <a:r>
              <a:rPr lang="en-US" b="1" dirty="0"/>
              <a:t>high</a:t>
            </a:r>
            <a:r>
              <a:rPr lang="en-US" dirty="0"/>
              <a:t> consequences.</a:t>
            </a:r>
          </a:p>
          <a:p>
            <a:r>
              <a:rPr lang="en-US" dirty="0"/>
              <a:t>Robust non-cyber training mitigates some vulnerabilities.</a:t>
            </a:r>
          </a:p>
          <a:p>
            <a:r>
              <a:rPr lang="en-US" dirty="0"/>
              <a:t>Rank may override technical expertise.</a:t>
            </a:r>
          </a:p>
          <a:p>
            <a:r>
              <a:rPr lang="en-US" dirty="0"/>
              <a:t>Cybersecurity is an individual responsibility—though abstractly understood.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“You could cripple a vessel or you could cause World War III if you wanted to.” </a:t>
            </a:r>
            <a:r>
              <a:rPr lang="en-US" i="1" dirty="0"/>
              <a:t>–B4</a:t>
            </a:r>
            <a:endParaRPr lang="en-US" dirty="0"/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A1E41-9BB6-5CF5-DA18-4928AFC2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184" y="395289"/>
            <a:ext cx="2163864" cy="20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4270F-48CC-FBBC-10F3-9B3983E1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0839-9C44-8C2E-2F45-E090ABFB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Progress: GPS Spoofing Measurement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F4995A-6505-AA74-3B56-D4B6A372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5" y="1674421"/>
            <a:ext cx="11787170" cy="39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92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257E93-A1CE-46CE-86A9-C3DF53A8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93265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CCS'25: </a:t>
            </a:r>
            <a:r>
              <a:rPr lang="en-US" dirty="0"/>
              <a:t>A Sea of Cyber Threats: Maritime Cybersecurity from the Perspective of Mariners Anna Raymaker, Akshaya Kumar, </a:t>
            </a:r>
            <a:r>
              <a:rPr lang="en-US" dirty="0" err="1"/>
              <a:t>Miuyin</a:t>
            </a:r>
            <a:r>
              <a:rPr lang="en-US" dirty="0"/>
              <a:t> Yong Wong, Ryan Pickren, Animesh </a:t>
            </a:r>
            <a:r>
              <a:rPr lang="en-US" dirty="0" err="1"/>
              <a:t>Chhotaray</a:t>
            </a:r>
            <a:r>
              <a:rPr lang="en-US" dirty="0"/>
              <a:t>, Frank Li, Saman Zonouz, Raheem Beyah </a:t>
            </a:r>
          </a:p>
          <a:p>
            <a:endParaRPr lang="en-US" dirty="0"/>
          </a:p>
          <a:p>
            <a:r>
              <a:rPr lang="en-US" b="1" dirty="0"/>
              <a:t>CCS'25: </a:t>
            </a:r>
            <a:r>
              <a:rPr lang="en-US" dirty="0"/>
              <a:t>One Video to Steal Them All: 3D-Printing IP Theft through Optical Side-Channels, Twisha Chattopadhyay, Fabricio </a:t>
            </a:r>
            <a:r>
              <a:rPr lang="en-US" dirty="0" err="1"/>
              <a:t>Ceschin</a:t>
            </a:r>
            <a:r>
              <a:rPr lang="en-US" dirty="0"/>
              <a:t>, Marco Garza, </a:t>
            </a:r>
            <a:r>
              <a:rPr lang="en-US" dirty="0" err="1"/>
              <a:t>Dymytriy</a:t>
            </a:r>
            <a:r>
              <a:rPr lang="en-US" dirty="0"/>
              <a:t> </a:t>
            </a:r>
            <a:r>
              <a:rPr lang="en-US" dirty="0" err="1"/>
              <a:t>Zyunkin</a:t>
            </a:r>
            <a:r>
              <a:rPr lang="en-US" dirty="0"/>
              <a:t>, Animesh </a:t>
            </a:r>
            <a:r>
              <a:rPr lang="en-US" dirty="0" err="1"/>
              <a:t>Chhotaray</a:t>
            </a:r>
            <a:r>
              <a:rPr lang="en-US" dirty="0"/>
              <a:t>, Aaron Stebner, Saman Zonouz, Raheem Beyah</a:t>
            </a:r>
          </a:p>
          <a:p>
            <a:endParaRPr lang="en-US" dirty="0"/>
          </a:p>
          <a:p>
            <a:r>
              <a:rPr lang="en-US" b="1" dirty="0"/>
              <a:t>CCS'25: </a:t>
            </a:r>
            <a:r>
              <a:rPr lang="en-US" dirty="0"/>
              <a:t>The Challenges and Opportunities with Cybersecurity Regulations: A Case Study of the US Electric Power Sector, Sena Sahin, Burak Sahin, Robin Berthier, Kate Davis, Saman Zonouz, Frank Li</a:t>
            </a:r>
          </a:p>
          <a:p>
            <a:endParaRPr lang="en-US" dirty="0"/>
          </a:p>
          <a:p>
            <a:r>
              <a:rPr lang="en-US" b="1" dirty="0"/>
              <a:t>CCS'24: </a:t>
            </a:r>
            <a:r>
              <a:rPr lang="en-US" dirty="0"/>
              <a:t>Release the Hounds! Automated Inference and Empirical Security Evaluation of Field-Deployed PLCs using Active Network Data, Ryan Pickren, Animesh </a:t>
            </a:r>
            <a:r>
              <a:rPr lang="en-US" dirty="0" err="1"/>
              <a:t>Chhotaray</a:t>
            </a:r>
            <a:r>
              <a:rPr lang="en-US" dirty="0"/>
              <a:t>, Frank Li, Saman Zonouz, Raheem Beyah</a:t>
            </a:r>
          </a:p>
          <a:p>
            <a:endParaRPr lang="en-US" dirty="0"/>
          </a:p>
          <a:p>
            <a:r>
              <a:rPr lang="en-US" b="1" dirty="0"/>
              <a:t>CCS'24: </a:t>
            </a:r>
            <a:r>
              <a:rPr lang="en-US" dirty="0"/>
              <a:t>ERACAN: Defending Against a Game-Changing CAN Threat Model, </a:t>
            </a:r>
            <a:r>
              <a:rPr lang="en-US" dirty="0" err="1"/>
              <a:t>Zhaozhou</a:t>
            </a:r>
            <a:r>
              <a:rPr lang="en-US" dirty="0"/>
              <a:t> Tang, Khaled Serag, Berkay Celik, Saman Zonouz, Raheem Beyah, </a:t>
            </a:r>
            <a:r>
              <a:rPr lang="en-US" dirty="0" err="1"/>
              <a:t>Dongyan</a:t>
            </a:r>
            <a:r>
              <a:rPr lang="en-US" dirty="0"/>
              <a:t> Xu </a:t>
            </a:r>
            <a:r>
              <a:rPr lang="en-US" b="1" dirty="0">
                <a:solidFill>
                  <a:srgbClr val="FF0000"/>
                </a:solidFill>
              </a:rPr>
              <a:t>(Distinguished Paper Award)</a:t>
            </a:r>
          </a:p>
          <a:p>
            <a:endParaRPr lang="en-US" dirty="0"/>
          </a:p>
          <a:p>
            <a:r>
              <a:rPr lang="en-US" b="1" dirty="0"/>
              <a:t>NDSS'24: </a:t>
            </a:r>
            <a:r>
              <a:rPr lang="en-US" dirty="0"/>
              <a:t>Compromising Industrial Processes using Web-Based Programmable Logic Controller Malware, Ryan Pickren, </a:t>
            </a:r>
            <a:r>
              <a:rPr lang="en-US" dirty="0" err="1"/>
              <a:t>Tohid</a:t>
            </a:r>
            <a:r>
              <a:rPr lang="en-US" dirty="0"/>
              <a:t> Shekari, Saman Zonouz, Raheem Beyah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4915F-B3EF-57D9-AE76-9E371BCA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publications leveraging the testbeds</a:t>
            </a:r>
          </a:p>
        </p:txBody>
      </p:sp>
    </p:spTree>
    <p:extLst>
      <p:ext uri="{BB962C8B-B14F-4D97-AF65-F5344CB8AC3E}">
        <p14:creationId xmlns:p14="http://schemas.microsoft.com/office/powerpoint/2010/main" val="71956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2FCDB6-165E-746F-9A2C-1953F10A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ongoing funded projects…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2F93F9-46A4-D3DD-E316-B68B35D9B7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NSF CHORUS $7M		Automotive </a:t>
            </a:r>
          </a:p>
          <a:p>
            <a:r>
              <a:rPr lang="en-US" sz="2000" dirty="0"/>
              <a:t>Hyundai $280K		Automotive</a:t>
            </a:r>
          </a:p>
          <a:p>
            <a:r>
              <a:rPr lang="en-US" sz="2000" dirty="0" err="1"/>
              <a:t>GDoT</a:t>
            </a:r>
            <a:r>
              <a:rPr lang="en-US" sz="2000" dirty="0"/>
              <a:t> $100K			Automotive </a:t>
            </a:r>
          </a:p>
          <a:p>
            <a:r>
              <a:rPr lang="en-US" sz="2000" dirty="0"/>
              <a:t>Brusa </a:t>
            </a:r>
            <a:r>
              <a:rPr lang="en-US" sz="2000" dirty="0" err="1"/>
              <a:t>HiPower</a:t>
            </a:r>
            <a:r>
              <a:rPr lang="en-US" sz="2000" dirty="0"/>
              <a:t> (CH)		Automotive</a:t>
            </a:r>
          </a:p>
          <a:p>
            <a:endParaRPr lang="en-US" sz="2000" dirty="0"/>
          </a:p>
          <a:p>
            <a:r>
              <a:rPr lang="en-US" sz="2000" dirty="0"/>
              <a:t> DOD BA-BOM $3M	Controller security</a:t>
            </a:r>
          </a:p>
          <a:p>
            <a:r>
              <a:rPr lang="en-US" sz="2000" dirty="0"/>
              <a:t>GTRI/SEI IRAD $160K	Controller security </a:t>
            </a:r>
          </a:p>
          <a:p>
            <a:r>
              <a:rPr lang="en-US" sz="2000" dirty="0"/>
              <a:t>GTRI IRAD $270K	Controller security</a:t>
            </a:r>
          </a:p>
          <a:p>
            <a:r>
              <a:rPr lang="en-US" sz="2000" dirty="0"/>
              <a:t>DHS $500K (terminated) 	Resilience</a:t>
            </a:r>
          </a:p>
          <a:p>
            <a:endParaRPr lang="en-US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133BD3-2B29-FFDC-0135-E5EA45831C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DOE </a:t>
            </a:r>
            <a:r>
              <a:rPr lang="en-US" sz="2000" dirty="0" err="1"/>
              <a:t>DerGuard</a:t>
            </a:r>
            <a:r>
              <a:rPr lang="en-US" sz="2000" dirty="0"/>
              <a:t> $4.2M		Power grid </a:t>
            </a:r>
          </a:p>
          <a:p>
            <a:r>
              <a:rPr lang="en-US" sz="2000" dirty="0"/>
              <a:t>DOE </a:t>
            </a:r>
            <a:r>
              <a:rPr lang="en-US" sz="2000" dirty="0" err="1"/>
              <a:t>Phrensics</a:t>
            </a:r>
            <a:r>
              <a:rPr lang="en-US" sz="2000" dirty="0"/>
              <a:t> $4.6M 		Power grid</a:t>
            </a:r>
          </a:p>
          <a:p>
            <a:r>
              <a:rPr lang="en-US" sz="2000" dirty="0"/>
              <a:t>DOE SCORE $250K		Power grid </a:t>
            </a:r>
          </a:p>
          <a:p>
            <a:r>
              <a:rPr lang="en-US" sz="2000" dirty="0"/>
              <a:t>DOE INL/CIE $300K		Power grid</a:t>
            </a:r>
          </a:p>
          <a:p>
            <a:r>
              <a:rPr lang="en-US" sz="2000" dirty="0"/>
              <a:t>DOE Sandia Labs $70K	Power grid</a:t>
            </a:r>
          </a:p>
          <a:p>
            <a:endParaRPr lang="en-US" sz="2000" dirty="0"/>
          </a:p>
          <a:p>
            <a:r>
              <a:rPr lang="en-US" sz="2000" dirty="0"/>
              <a:t>AI-Manufacturing $65M 	Manufacturing</a:t>
            </a:r>
          </a:p>
          <a:p>
            <a:r>
              <a:rPr lang="en-US" sz="2000" dirty="0"/>
              <a:t>NSF SaTC $600K		CPS Deception</a:t>
            </a:r>
          </a:p>
          <a:p>
            <a:r>
              <a:rPr lang="en-US" sz="2000" dirty="0"/>
              <a:t>Accenture $200K		AI-based CPS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82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380999" y="1215485"/>
            <a:ext cx="11430001" cy="422565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r>
              <a:t>Cyber-Physical Systems Security Research Lab</a:t>
            </a:r>
          </a:p>
        </p:txBody>
      </p:sp>
      <p:sp>
        <p:nvSpPr>
          <p:cNvPr id="168" name="Title 2"/>
          <p:cNvSpPr txBox="1">
            <a:spLocks noGrp="1"/>
          </p:cNvSpPr>
          <p:nvPr>
            <p:ph type="title"/>
          </p:nvPr>
        </p:nvSpPr>
        <p:spPr>
          <a:xfrm>
            <a:off x="381000" y="200721"/>
            <a:ext cx="11430000" cy="1014763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CPSec</a:t>
            </a:r>
            <a:r>
              <a:rPr dirty="0"/>
              <a:t> Lab @ Georgia Tech</a:t>
            </a:r>
          </a:p>
        </p:txBody>
      </p:sp>
      <p:pic>
        <p:nvPicPr>
          <p:cNvPr id="169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20" y="387031"/>
            <a:ext cx="3319273" cy="2272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28" descr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813" y="1805314"/>
            <a:ext cx="6180727" cy="4630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30" descr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353" y="2845835"/>
            <a:ext cx="4984607" cy="293501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lide Number Placeholder 4"/>
          <p:cNvSpPr txBox="1">
            <a:spLocks noGrp="1"/>
          </p:cNvSpPr>
          <p:nvPr>
            <p:ph type="sldNum" sz="quarter" idx="2"/>
          </p:nvPr>
        </p:nvSpPr>
        <p:spPr>
          <a:xfrm>
            <a:off x="381000" y="6230482"/>
            <a:ext cx="27365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C98"/>
                </a:solidFill>
                <a:effectLst/>
                <a:uFillTx/>
                <a:latin typeface="Roboto"/>
                <a:ea typeface="Roboto"/>
                <a:cs typeface="Roboto"/>
                <a:sym typeface="Roboto"/>
              </a:defRPr>
            </a:lvl1pPr>
            <a:lvl2pPr marL="0" marR="0" indent="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30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30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30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30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30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30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30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30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smtClean="0"/>
              <a:p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13E0A-FED9-5D0C-7D9F-B8BC79AF5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Congressional Visit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157771-9ACB-54EA-A75D-DA93E262ADE6}"/>
              </a:ext>
            </a:extLst>
          </p:cNvPr>
          <p:cNvGrpSpPr>
            <a:grpSpLocks noChangeAspect="1"/>
          </p:cNvGrpSpPr>
          <p:nvPr/>
        </p:nvGrpSpPr>
        <p:grpSpPr>
          <a:xfrm>
            <a:off x="1294906" y="1215483"/>
            <a:ext cx="10059388" cy="5357479"/>
            <a:chOff x="172791" y="1696790"/>
            <a:chExt cx="5706623" cy="3039262"/>
          </a:xfrm>
        </p:grpSpPr>
        <p:pic>
          <p:nvPicPr>
            <p:cNvPr id="6" name="Picture 5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E5637192-A3CC-1553-1B78-50F4C49BA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6068" b="8955"/>
            <a:stretch/>
          </p:blipFill>
          <p:spPr>
            <a:xfrm>
              <a:off x="172791" y="3049810"/>
              <a:ext cx="4089637" cy="1686242"/>
            </a:xfrm>
            <a:prstGeom prst="rect">
              <a:avLst/>
            </a:prstGeom>
          </p:spPr>
        </p:pic>
        <p:pic>
          <p:nvPicPr>
            <p:cNvPr id="7" name="Picture 6" descr="A person holding a drone&#10;&#10;Description automatically generated">
              <a:extLst>
                <a:ext uri="{FF2B5EF4-FFF2-40B4-BE49-F238E27FC236}">
                  <a16:creationId xmlns:a16="http://schemas.microsoft.com/office/drawing/2014/main" id="{B578B029-9EF7-C5B0-AF06-846E62964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721"/>
            <a:stretch/>
          </p:blipFill>
          <p:spPr>
            <a:xfrm>
              <a:off x="172792" y="1696790"/>
              <a:ext cx="1957222" cy="1207775"/>
            </a:xfrm>
            <a:prstGeom prst="rect">
              <a:avLst/>
            </a:prstGeom>
          </p:spPr>
        </p:pic>
        <p:pic>
          <p:nvPicPr>
            <p:cNvPr id="8" name="Picture 7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2250A7B8-0139-B46C-8085-FB4250AC3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173"/>
            <a:stretch/>
          </p:blipFill>
          <p:spPr>
            <a:xfrm>
              <a:off x="2270072" y="1703961"/>
              <a:ext cx="1992357" cy="1207775"/>
            </a:xfrm>
            <a:prstGeom prst="rect">
              <a:avLst/>
            </a:prstGeom>
          </p:spPr>
        </p:pic>
        <p:pic>
          <p:nvPicPr>
            <p:cNvPr id="10" name="Picture 4" descr="Kongress der Vereinigten Staaten – Wikipedia">
              <a:extLst>
                <a:ext uri="{FF2B5EF4-FFF2-40B4-BE49-F238E27FC236}">
                  <a16:creationId xmlns:a16="http://schemas.microsoft.com/office/drawing/2014/main" id="{1DC50231-3E0D-E414-BCF5-279487B7F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486" y="1881235"/>
              <a:ext cx="855400" cy="853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6794344-394A-5E9A-1CF9-9AC024860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4957" y="3477960"/>
              <a:ext cx="1074457" cy="735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254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CC1D-CBB6-E02D-B3C4-FC7F64E4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Maritime Cybersecurity Testbed Progress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E9DDD-18FB-2DE2-3AD3-410C545B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41" y="1215020"/>
            <a:ext cx="3973979" cy="5298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844A9-9BB7-6685-6223-BD2277429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830" y="1215019"/>
            <a:ext cx="3973980" cy="5298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5961E9-3714-E56A-B765-F8142EAB0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5" y="1215020"/>
            <a:ext cx="3532426" cy="529863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8B87096-C133-C3CE-1083-344864297D3F}"/>
              </a:ext>
            </a:extLst>
          </p:cNvPr>
          <p:cNvSpPr/>
          <p:nvPr/>
        </p:nvSpPr>
        <p:spPr>
          <a:xfrm>
            <a:off x="3170712" y="1401288"/>
            <a:ext cx="1341911" cy="451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6D84403-6340-E81F-FDDD-A9A4973536F7}"/>
              </a:ext>
            </a:extLst>
          </p:cNvPr>
          <p:cNvSpPr/>
          <p:nvPr/>
        </p:nvSpPr>
        <p:spPr>
          <a:xfrm>
            <a:off x="7368874" y="1401287"/>
            <a:ext cx="1341911" cy="451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1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FE86F-1F2C-81CB-C2E3-768A3DCEA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98C0-4F51-DEE2-1A2E-417DD0CB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Maritime Cybersecurity Testbed Demo!</a:t>
            </a:r>
          </a:p>
        </p:txBody>
      </p:sp>
      <p:pic>
        <p:nvPicPr>
          <p:cNvPr id="5" name="Picture 4" descr="A room with a computer and equipment&#10;&#10;AI-generated content may be incorrect.">
            <a:extLst>
              <a:ext uri="{FF2B5EF4-FFF2-40B4-BE49-F238E27FC236}">
                <a16:creationId xmlns:a16="http://schemas.microsoft.com/office/drawing/2014/main" id="{BFE8C920-D836-C642-466C-804738AD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50" t="29004" r="18670" b="4518"/>
          <a:stretch/>
        </p:blipFill>
        <p:spPr>
          <a:xfrm>
            <a:off x="2006543" y="1019820"/>
            <a:ext cx="7268086" cy="563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7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2CA3-D5B7-1EAB-B1C9-9C3189AA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1: Impact of Shipping on the Globe</a:t>
            </a:r>
          </a:p>
        </p:txBody>
      </p:sp>
      <p:pic>
        <p:nvPicPr>
          <p:cNvPr id="5" name="Picture 2" descr="Why the Baltimore Bridge Collapsed So Quickly | WIRED">
            <a:extLst>
              <a:ext uri="{FF2B5EF4-FFF2-40B4-BE49-F238E27FC236}">
                <a16:creationId xmlns:a16="http://schemas.microsoft.com/office/drawing/2014/main" id="{26060714-1D34-377E-A81D-26DC5C2C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528992" y="1168794"/>
            <a:ext cx="7111944" cy="50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lobal supply chain woes deepen after Suez Canal blockage | DHL Logistics  of Things">
            <a:extLst>
              <a:ext uri="{FF2B5EF4-FFF2-40B4-BE49-F238E27FC236}">
                <a16:creationId xmlns:a16="http://schemas.microsoft.com/office/drawing/2014/main" id="{8AA969B5-D435-1E02-9864-38B31581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238" y="1215483"/>
            <a:ext cx="9429754" cy="495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ollingCargo on X: &quot;Did you know? Approximately 90% of the world's trade is  transported by sea through shipping containers! As a leading freight  forwarding company, we're proud to be part of this">
            <a:extLst>
              <a:ext uri="{FF2B5EF4-FFF2-40B4-BE49-F238E27FC236}">
                <a16:creationId xmlns:a16="http://schemas.microsoft.com/office/drawing/2014/main" id="{E49E5E89-9854-98CA-36A0-20FE2B52F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0" y="1100328"/>
            <a:ext cx="5757672" cy="575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79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A1BFA-8CDB-B6CF-21D4-FA47B5A09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D5B5-E2C2-77BB-9E96-E77E228B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2: Increasing Cybersecurity Threats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A2AC0-CC37-A6EE-8C13-6A7E2B1D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329"/>
          <a:stretch>
            <a:fillRect/>
          </a:stretch>
        </p:blipFill>
        <p:spPr>
          <a:xfrm>
            <a:off x="1926375" y="1413163"/>
            <a:ext cx="7772400" cy="5086828"/>
          </a:xfrm>
          <a:prstGeom prst="rect">
            <a:avLst/>
          </a:prstGeom>
        </p:spPr>
      </p:pic>
      <p:pic>
        <p:nvPicPr>
          <p:cNvPr id="8" name="Picture 7" descr="A large ship with containers on it&#10;&#10;AI-generated content may be incorrect.">
            <a:extLst>
              <a:ext uri="{FF2B5EF4-FFF2-40B4-BE49-F238E27FC236}">
                <a16:creationId xmlns:a16="http://schemas.microsoft.com/office/drawing/2014/main" id="{CAA3129B-58E5-523F-3BB8-B4F1D24C5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523" y="1357412"/>
            <a:ext cx="6274103" cy="5142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D250BE-11C7-A58A-8139-CF4498BAE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161" y="1271234"/>
            <a:ext cx="9041464" cy="47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29861-E25B-C1C4-1720-6617E39EB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6367-A53E-6889-88F0-E25A91A35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Work (1.5 years)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450C-9AB8-EA48-E18D-7574BB63E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2"/>
            <a:ext cx="11812952" cy="50289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Progress</a:t>
            </a:r>
          </a:p>
          <a:p>
            <a:r>
              <a:rPr lang="en-US" dirty="0"/>
              <a:t>Fully outfitted maritime cybersecurity testbed </a:t>
            </a:r>
            <a:r>
              <a:rPr lang="en-US" i="1" dirty="0"/>
              <a:t>(live demo today)</a:t>
            </a:r>
            <a:endParaRPr lang="en-US" dirty="0"/>
          </a:p>
          <a:p>
            <a:r>
              <a:rPr lang="en-US" dirty="0"/>
              <a:t>User study published at CCS</a:t>
            </a:r>
          </a:p>
          <a:p>
            <a:r>
              <a:rPr lang="en-US" dirty="0"/>
              <a:t>Mutiny malware research under submission</a:t>
            </a:r>
          </a:p>
          <a:p>
            <a:pPr marL="0" indent="0">
              <a:buNone/>
            </a:pPr>
            <a:r>
              <a:rPr lang="en-US" b="1" dirty="0"/>
              <a:t>Invited talks and presentations</a:t>
            </a:r>
            <a:endParaRPr lang="en-US" dirty="0"/>
          </a:p>
          <a:p>
            <a:r>
              <a:rPr lang="en-US" dirty="0"/>
              <a:t>TED Talk (Last Spring)</a:t>
            </a:r>
          </a:p>
          <a:p>
            <a:r>
              <a:rPr lang="en-US" dirty="0"/>
              <a:t>Level Zero Conference (Last Spring)</a:t>
            </a:r>
          </a:p>
          <a:p>
            <a:r>
              <a:rPr lang="en-US" dirty="0"/>
              <a:t>User study presentation - Taiwan (October)</a:t>
            </a:r>
          </a:p>
          <a:p>
            <a:r>
              <a:rPr lang="en-US" dirty="0"/>
              <a:t>ICS security talk - (October)</a:t>
            </a:r>
          </a:p>
          <a:p>
            <a:r>
              <a:rPr lang="en-US" dirty="0"/>
              <a:t>Government of Singapore - testbed demo (November)</a:t>
            </a:r>
          </a:p>
          <a:p>
            <a:pPr marL="0" indent="0">
              <a:buNone/>
            </a:pPr>
            <a:r>
              <a:rPr lang="en-US" b="1" dirty="0"/>
              <a:t>Ongoing Projects</a:t>
            </a:r>
            <a:endParaRPr lang="en-US" dirty="0"/>
          </a:p>
          <a:p>
            <a:r>
              <a:rPr lang="en-US" dirty="0"/>
              <a:t>Military mariner user study</a:t>
            </a:r>
          </a:p>
          <a:p>
            <a:r>
              <a:rPr lang="en-US" dirty="0"/>
              <a:t>GPS spoofing measurement study</a:t>
            </a:r>
          </a:p>
        </p:txBody>
      </p:sp>
    </p:spTree>
    <p:extLst>
      <p:ext uri="{BB962C8B-B14F-4D97-AF65-F5344CB8AC3E}">
        <p14:creationId xmlns:p14="http://schemas.microsoft.com/office/powerpoint/2010/main" val="284996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B2B1-0E35-01FF-8D21-40391859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3536-79A4-6D0C-64FE-9A1C9BE9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Published Work: A Sea of Cyber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EBD67-B3CB-0931-B742-25FBFD2FB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2"/>
            <a:ext cx="6746148" cy="5244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21 officer-level mariners interviewed</a:t>
            </a:r>
          </a:p>
          <a:p>
            <a:r>
              <a:rPr lang="en-US" dirty="0"/>
              <a:t>10 reported </a:t>
            </a:r>
            <a:r>
              <a:rPr lang="en-US" b="1" dirty="0"/>
              <a:t>direct cyberattacks </a:t>
            </a:r>
            <a:r>
              <a:rPr lang="en-US" dirty="0"/>
              <a:t>(GPS/AIS spoofing)</a:t>
            </a:r>
          </a:p>
          <a:p>
            <a:r>
              <a:rPr lang="en-US" dirty="0"/>
              <a:t>21 reported </a:t>
            </a:r>
            <a:r>
              <a:rPr lang="en-US" b="1" dirty="0"/>
              <a:t>generic training </a:t>
            </a:r>
            <a:r>
              <a:rPr lang="en-US" dirty="0"/>
              <a:t>with no OT connection</a:t>
            </a:r>
          </a:p>
          <a:p>
            <a:r>
              <a:rPr lang="en-US" dirty="0"/>
              <a:t>14 said </a:t>
            </a:r>
            <a:r>
              <a:rPr lang="en-US" b="1" dirty="0"/>
              <a:t>no cyber response plan </a:t>
            </a:r>
            <a:r>
              <a:rPr lang="en-US" dirty="0"/>
              <a:t>on their ship</a:t>
            </a:r>
          </a:p>
          <a:p>
            <a:r>
              <a:rPr lang="en-US" dirty="0"/>
              <a:t>11 mentioned </a:t>
            </a:r>
            <a:r>
              <a:rPr lang="en-US" b="1" dirty="0"/>
              <a:t>unsafe cyber practices</a:t>
            </a:r>
          </a:p>
          <a:p>
            <a:pPr lvl="1"/>
            <a:r>
              <a:rPr lang="en-US" dirty="0"/>
              <a:t>Contractor USBs, passwords on keyboards, unmanaged Starlink</a:t>
            </a:r>
          </a:p>
          <a:p>
            <a:r>
              <a:rPr lang="en-US" dirty="0"/>
              <a:t>11 viewed </a:t>
            </a:r>
            <a:r>
              <a:rPr lang="en-US" b="1" dirty="0"/>
              <a:t>regulations</a:t>
            </a:r>
            <a:r>
              <a:rPr lang="en-US" dirty="0"/>
              <a:t> as </a:t>
            </a:r>
            <a:r>
              <a:rPr lang="en-US" b="1" dirty="0"/>
              <a:t>burdensome and</a:t>
            </a:r>
            <a:r>
              <a:rPr lang="en-US" dirty="0"/>
              <a:t> </a:t>
            </a:r>
            <a:r>
              <a:rPr lang="en-US" b="1" dirty="0"/>
              <a:t>impractical</a:t>
            </a:r>
          </a:p>
        </p:txBody>
      </p:sp>
      <p:pic>
        <p:nvPicPr>
          <p:cNvPr id="5" name="Picture 4" descr="A person in a uniform and hat&#10;&#10;AI-generated content may be incorrect.">
            <a:extLst>
              <a:ext uri="{FF2B5EF4-FFF2-40B4-BE49-F238E27FC236}">
                <a16:creationId xmlns:a16="http://schemas.microsoft.com/office/drawing/2014/main" id="{89ABAF30-142B-ADF2-09CE-4353471C14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12"/>
          <a:stretch/>
        </p:blipFill>
        <p:spPr>
          <a:xfrm>
            <a:off x="7125196" y="1110676"/>
            <a:ext cx="4274025" cy="480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9BA51-0AF4-28C8-B2B3-0538B0231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EDB6A-2C41-FF91-AC2E-B2D9FAA7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Voices from the Mariners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7C5C-59A2-793A-E799-B462F34FD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1221030"/>
            <a:ext cx="10427497" cy="48268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“I’ve been cyber-attacked by Iran… viciously spoofed into Iranian waters.”</a:t>
            </a:r>
            <a:r>
              <a:rPr lang="en-US" dirty="0"/>
              <a:t> (P2)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43C49C-F00F-9969-22DE-CDD17BFE9FBF}"/>
              </a:ext>
            </a:extLst>
          </p:cNvPr>
          <p:cNvSpPr txBox="1">
            <a:spLocks/>
          </p:cNvSpPr>
          <p:nvPr/>
        </p:nvSpPr>
        <p:spPr>
          <a:xfrm>
            <a:off x="379047" y="1990089"/>
            <a:ext cx="10023737" cy="4826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“Our cybersecurity training was just a PowerPoint about flash drives.”</a:t>
            </a:r>
            <a:r>
              <a:rPr lang="en-US" dirty="0"/>
              <a:t> (P9) </a:t>
            </a:r>
            <a:endParaRPr lang="en-US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67608C-5275-C532-1CB4-D8594B38DA22}"/>
              </a:ext>
            </a:extLst>
          </p:cNvPr>
          <p:cNvSpPr txBox="1">
            <a:spLocks/>
          </p:cNvSpPr>
          <p:nvPr/>
        </p:nvSpPr>
        <p:spPr>
          <a:xfrm>
            <a:off x="379047" y="2759148"/>
            <a:ext cx="11430000" cy="785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“If you’re working 12 hours a day for 90 days… after 40 days you’re not as alert and you just don’t care.”</a:t>
            </a:r>
            <a:r>
              <a:rPr lang="en-US" dirty="0"/>
              <a:t> (P6)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8F7C96-C273-19D2-71FC-234EE082E29A}"/>
              </a:ext>
            </a:extLst>
          </p:cNvPr>
          <p:cNvSpPr txBox="1">
            <a:spLocks/>
          </p:cNvSpPr>
          <p:nvPr/>
        </p:nvSpPr>
        <p:spPr>
          <a:xfrm>
            <a:off x="379047" y="3923612"/>
            <a:ext cx="11430000" cy="785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“I can operate my vessel remotely… if I can do that from a thousand miles away, so can somebody else.”</a:t>
            </a:r>
            <a:r>
              <a:rPr lang="en-US" dirty="0"/>
              <a:t> (P4) 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1310D3-D7C9-A735-18D5-ABCFAC93B21C}"/>
              </a:ext>
            </a:extLst>
          </p:cNvPr>
          <p:cNvSpPr txBox="1">
            <a:spLocks/>
          </p:cNvSpPr>
          <p:nvPr/>
        </p:nvSpPr>
        <p:spPr>
          <a:xfrm>
            <a:off x="379047" y="5088076"/>
            <a:ext cx="11430000" cy="7852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“If somebody was smart enough… they could bring the maritime world to a crawl. It’s probably a matter of time.”</a:t>
            </a:r>
            <a:r>
              <a:rPr lang="en-US" dirty="0"/>
              <a:t> (P9) </a:t>
            </a:r>
          </a:p>
        </p:txBody>
      </p:sp>
    </p:spTree>
    <p:extLst>
      <p:ext uri="{BB962C8B-B14F-4D97-AF65-F5344CB8AC3E}">
        <p14:creationId xmlns:p14="http://schemas.microsoft.com/office/powerpoint/2010/main" val="2452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81CBD-55DB-1817-FD46-69A27E807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48AAFB-A2D6-01BF-1F53-6B519619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4" y="2690103"/>
            <a:ext cx="11429999" cy="328482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85A72E-3BD4-B6E3-9B35-D6D125765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Mutiny Worm: A Self-Spreading Maritime Malware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985517-52A9-91E2-7699-A08C46BE2E8A}"/>
              </a:ext>
            </a:extLst>
          </p:cNvPr>
          <p:cNvSpPr txBox="1">
            <a:spLocks/>
          </p:cNvSpPr>
          <p:nvPr/>
        </p:nvSpPr>
        <p:spPr>
          <a:xfrm>
            <a:off x="583326" y="1297932"/>
            <a:ext cx="11430000" cy="13100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Ship-to-ship malware that spreads via </a:t>
            </a:r>
            <a:r>
              <a:rPr lang="en-US" b="1" dirty="0"/>
              <a:t>AIS broadcasts</a:t>
            </a:r>
            <a:r>
              <a:rPr lang="en-US" dirty="0"/>
              <a:t>, requiring no internet.</a:t>
            </a:r>
          </a:p>
          <a:p>
            <a:r>
              <a:rPr lang="en-US" dirty="0"/>
              <a:t>Can </a:t>
            </a:r>
            <a:r>
              <a:rPr lang="en-US" b="1" dirty="0"/>
              <a:t>manipulate navigation, steering, and onboard systems</a:t>
            </a:r>
            <a:r>
              <a:rPr lang="en-US" dirty="0"/>
              <a:t> remotely.</a:t>
            </a:r>
          </a:p>
          <a:p>
            <a:r>
              <a:rPr lang="en-US" dirty="0"/>
              <a:t>Exposes critical risks in </a:t>
            </a:r>
            <a:r>
              <a:rPr lang="en-US" b="1" dirty="0"/>
              <a:t>unsecured maritime communication protocols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521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4089-A267-4556-46DC-7ED56450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Mutiny Enables Global Takeover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CC68B4-DD4F-747A-816F-DEF11BB58B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563" y="2291938"/>
            <a:ext cx="11815022" cy="425846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DD4905-3935-D9ED-3C87-D19913662068}"/>
              </a:ext>
            </a:extLst>
          </p:cNvPr>
          <p:cNvSpPr txBox="1">
            <a:spLocks/>
          </p:cNvSpPr>
          <p:nvPr/>
        </p:nvSpPr>
        <p:spPr>
          <a:xfrm>
            <a:off x="381000" y="1215483"/>
            <a:ext cx="11430000" cy="994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Regardless of where Mutiny is deployed, it can reach a major global chokepoint in an average of 29.5 days with only a 1% infection rate of ships.</a:t>
            </a:r>
          </a:p>
        </p:txBody>
      </p:sp>
    </p:spTree>
    <p:extLst>
      <p:ext uri="{BB962C8B-B14F-4D97-AF65-F5344CB8AC3E}">
        <p14:creationId xmlns:p14="http://schemas.microsoft.com/office/powerpoint/2010/main" val="402628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2EFC-0953-60BD-A934-0C338E57B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75A78-AA13-ADE1-2CA8-50DCF632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Talks on Maritime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F955E-5D3A-F8DD-997D-2F64300DA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6098969" cy="4225652"/>
          </a:xfrm>
        </p:spPr>
        <p:txBody>
          <a:bodyPr/>
          <a:lstStyle/>
          <a:p>
            <a:r>
              <a:rPr lang="en-US" dirty="0"/>
              <a:t>TED Talk (Last Spring)</a:t>
            </a:r>
          </a:p>
          <a:p>
            <a:r>
              <a:rPr lang="en-US" dirty="0"/>
              <a:t>CCS presentation - Taiwan (October)</a:t>
            </a:r>
          </a:p>
          <a:p>
            <a:r>
              <a:rPr lang="en-US" dirty="0"/>
              <a:t>ICS security talk - (October)</a:t>
            </a:r>
          </a:p>
          <a:p>
            <a:r>
              <a:rPr lang="en-US" dirty="0"/>
              <a:t>Government of Singapore - testbed demo (November)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C7E94-A4E8-FBE1-59DE-F1667773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22" t="17724" r="4015" b="4533"/>
          <a:stretch>
            <a:fillRect/>
          </a:stretch>
        </p:blipFill>
        <p:spPr>
          <a:xfrm>
            <a:off x="8117869" y="2046756"/>
            <a:ext cx="3886708" cy="4508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3F29D-D183-EAC5-1123-1476552E2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00"/>
          <a:stretch>
            <a:fillRect/>
          </a:stretch>
        </p:blipFill>
        <p:spPr>
          <a:xfrm>
            <a:off x="2867047" y="3324209"/>
            <a:ext cx="4786627" cy="323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4285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14488</TotalTime>
  <Words>905</Words>
  <Application>Microsoft Macintosh PowerPoint</Application>
  <PresentationFormat>Widescreen</PresentationFormat>
  <Paragraphs>102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Roboto</vt:lpstr>
      <vt:lpstr>Arial</vt:lpstr>
      <vt:lpstr>Calibri</vt:lpstr>
      <vt:lpstr>Title Page</vt:lpstr>
      <vt:lpstr>Dividers</vt:lpstr>
      <vt:lpstr>Content Page</vt:lpstr>
      <vt:lpstr>Maritime Cybersecurity in the CPSec Lab</vt:lpstr>
      <vt:lpstr>Motivation 1: Impact of Shipping on the Globe</vt:lpstr>
      <vt:lpstr>Motivation 2: Increasing Cybersecurity Threats</vt:lpstr>
      <vt:lpstr>Summary of Work (1.5 years)</vt:lpstr>
      <vt:lpstr>First Published Work: A Sea of Cyber Threats</vt:lpstr>
      <vt:lpstr>Voices from the Mariners</vt:lpstr>
      <vt:lpstr>Mutiny Worm: A Self-Spreading Maritime Malware</vt:lpstr>
      <vt:lpstr>Mutiny Enables Global Takeover</vt:lpstr>
      <vt:lpstr>Talks on Maritime Cybersecurity</vt:lpstr>
      <vt:lpstr>In Progress: Military Mariner User Study</vt:lpstr>
      <vt:lpstr>In Progress: GPS Spoofing Measurement</vt:lpstr>
      <vt:lpstr>Recent publications leveraging the testbeds</vt:lpstr>
      <vt:lpstr>Currently ongoing funded projects… </vt:lpstr>
      <vt:lpstr>CPSec Lab @ Georgia Tech</vt:lpstr>
      <vt:lpstr>U.S. Congressional Visit</vt:lpstr>
      <vt:lpstr>Maritime Cybersecurity Testbed Progress</vt:lpstr>
      <vt:lpstr>Maritime Cybersecurity Testbed Demo!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Raymaker, Anna L</cp:lastModifiedBy>
  <cp:revision>93</cp:revision>
  <dcterms:created xsi:type="dcterms:W3CDTF">2022-08-24T13:02:54Z</dcterms:created>
  <dcterms:modified xsi:type="dcterms:W3CDTF">2025-11-17T21:55:38Z</dcterms:modified>
</cp:coreProperties>
</file>